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318" r:id="rId3"/>
    <p:sldId id="319" r:id="rId4"/>
    <p:sldId id="296" r:id="rId5"/>
    <p:sldId id="307" r:id="rId6"/>
    <p:sldId id="314" r:id="rId7"/>
    <p:sldId id="310" r:id="rId8"/>
    <p:sldId id="298" r:id="rId9"/>
    <p:sldId id="311" r:id="rId10"/>
    <p:sldId id="308" r:id="rId11"/>
    <p:sldId id="309" r:id="rId12"/>
    <p:sldId id="300" r:id="rId13"/>
    <p:sldId id="303" r:id="rId14"/>
    <p:sldId id="317" r:id="rId15"/>
    <p:sldId id="305" r:id="rId16"/>
    <p:sldId id="301" r:id="rId17"/>
    <p:sldId id="302" r:id="rId18"/>
    <p:sldId id="304" r:id="rId19"/>
    <p:sldId id="316" r:id="rId20"/>
    <p:sldId id="262" r:id="rId21"/>
    <p:sldId id="260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26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2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62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37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5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0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9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8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9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1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2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7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6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221E-22A9-4175-8133-F5FD67177FC4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3A8-3A1B-4E4E-A618-14BC13220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7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810412-8C12-47DE-B801-971BFCCF8A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8555DA-0302-4A52-9F5C-64CA6B983F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15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1828" y="2957624"/>
            <a:ext cx="7961085" cy="183208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«Периодическая система – фундаментальный закон мироздания»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критического мышления в образовательном процессе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3" y="97972"/>
            <a:ext cx="2398016" cy="2424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830" y="97972"/>
            <a:ext cx="5682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Эльфия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Рустямовна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высшей квалификационной категории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образовательного учреждения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№131»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Вахитовского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343" y="4963886"/>
            <a:ext cx="7932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предмета «Химия» в части формирования у обучающихся научного мировоззрения, освоения общенаучных методов (наблюдение, измерение, эксперимент, моделирование), освоения практического применения научных знаний основано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связях с предметами: «Физика», «Биология», «Экология», «География» и «Математика» и формирует компетенции, необходимые для продолжения образования в области естественных наук».</a:t>
            </a:r>
          </a:p>
          <a:p>
            <a:pPr algn="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17 декабря 2010 г. N 1897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</a:t>
            </a:r>
          </a:p>
          <a:p>
            <a:pPr algn="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стандарта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основного общего образования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15" r="-264" b="4248"/>
          <a:stretch/>
        </p:blipFill>
        <p:spPr>
          <a:xfrm>
            <a:off x="8454" y="428"/>
            <a:ext cx="9151312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-575" r="172" b="108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855" y="472966"/>
            <a:ext cx="8529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истины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химические элементы входящие в семейство Галогенов, если известно, что все они находятся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группе, главной подгруппе.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металлы бурно реагируют с водой, образуя при этом щелочь и газ. Они входят входят в семейство типичных металлов, название первого из них означает твердый, последний элемент назван в честь одного европейского государства.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Определите какие три химических элемента предсказал Дмитрий Иванович Менделеев, назвав 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экаалюминий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экабор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экасилициум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основу возьмите закономерные изменения свойств химических элементов по положению в ПС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Профессор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Казанского университета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Карлович Клаус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1884 г. открыл новый элемент и назвал его в честь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 Назовите его и место его положения в ПС.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Этот химический элемент открыли по линии спектрального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самой яркой звезды нашей галактики. Как его назвали?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620" y="283780"/>
            <a:ext cx="830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Периодической системы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3" y="777109"/>
            <a:ext cx="4475905" cy="2659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538"/>
            <a:ext cx="4041561" cy="317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66" y="3514396"/>
            <a:ext cx="5043833" cy="32568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5" y="753459"/>
            <a:ext cx="3961171" cy="26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229" y="508000"/>
            <a:ext cx="82150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периодического закона и периодической системы химических элементов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 периодический закон и систему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элементов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ривел в систему знания о химических элементах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 неверно вычисленные атомные массы у химических элементов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редсказал 7 новых элементов, у трех элементов точно охарактеризовал свойства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 на полвека развитие наук о веществе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886" y="464457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Периодическому закону не грозит разрушение, а только развитие и надстройки обещаются»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850239"/>
              </p:ext>
            </p:extLst>
          </p:nvPr>
        </p:nvGraphicFramePr>
        <p:xfrm>
          <a:off x="438805" y="1632321"/>
          <a:ext cx="8131630" cy="5028645"/>
        </p:xfrm>
        <a:graphic>
          <a:graphicData uri="http://schemas.openxmlformats.org/drawingml/2006/table">
            <a:tbl>
              <a:tblPr firstRow="1" firstCol="1" bandRow="1"/>
              <a:tblGrid>
                <a:gridCol w="1474416"/>
                <a:gridCol w="1431413"/>
                <a:gridCol w="1888817"/>
                <a:gridCol w="1448167"/>
                <a:gridCol w="1888817"/>
              </a:tblGrid>
              <a:tr h="2151403">
                <a:tc>
                  <a:txBody>
                    <a:bodyPr/>
                    <a:lstStyle/>
                    <a:p>
                      <a:pPr marL="18415" indent="-184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write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writing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have written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have been writing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75402"/>
            <a:ext cx="868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Табличная версия периодической системы на уроках английского языка</a:t>
            </a:r>
          </a:p>
          <a:p>
            <a:pPr marL="0" marR="0" lvl="0" indent="19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Глагольное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сказуемое в активном залоге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40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66334"/>
              </p:ext>
            </p:extLst>
          </p:nvPr>
        </p:nvGraphicFramePr>
        <p:xfrm>
          <a:off x="438805" y="1632321"/>
          <a:ext cx="8131630" cy="5349481"/>
        </p:xfrm>
        <a:graphic>
          <a:graphicData uri="http://schemas.openxmlformats.org/drawingml/2006/table">
            <a:tbl>
              <a:tblPr firstRow="1" firstCol="1" bandRow="1"/>
              <a:tblGrid>
                <a:gridCol w="1474416"/>
                <a:gridCol w="1431413"/>
                <a:gridCol w="1888817"/>
                <a:gridCol w="1448167"/>
                <a:gridCol w="1888817"/>
              </a:tblGrid>
              <a:tr h="2151403">
                <a:tc>
                  <a:txBody>
                    <a:bodyPr/>
                    <a:lstStyle/>
                    <a:p>
                      <a:pPr marL="18415" indent="-184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write</a:t>
                      </a:r>
                      <a:endParaRPr lang="ru-RU" sz="1800" b="1" dirty="0" smtClean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</a:t>
                      </a:r>
                      <a:r>
                        <a:rPr lang="en-US" sz="1800" b="1" baseline="0" dirty="0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writing</a:t>
                      </a:r>
                      <a:endParaRPr lang="ru-RU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have written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have been writing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writes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 writing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writing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writing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written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 written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been writing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 been writing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wrote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writing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were writing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 written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 been writing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write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writing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have written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have been writing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444734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Глагольное сказуемое в активном залоге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9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(английский язык)</a:t>
            </a:r>
          </a:p>
        </p:txBody>
      </p:sp>
    </p:spTree>
    <p:extLst>
      <p:ext uri="{BB962C8B-B14F-4D97-AF65-F5344CB8AC3E}">
        <p14:creationId xmlns:p14="http://schemas.microsoft.com/office/powerpoint/2010/main" val="27188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31257"/>
            <a:ext cx="8211457" cy="51162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99886"/>
            <a:ext cx="8153400" cy="82731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Глагольное сказуемое в активном залоге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2301"/>
              </p:ext>
            </p:extLst>
          </p:nvPr>
        </p:nvGraphicFramePr>
        <p:xfrm>
          <a:off x="533398" y="1531257"/>
          <a:ext cx="8211458" cy="5131982"/>
        </p:xfrm>
        <a:graphic>
          <a:graphicData uri="http://schemas.openxmlformats.org/drawingml/2006/table">
            <a:tbl>
              <a:tblPr firstRow="1" firstCol="1" bandRow="1"/>
              <a:tblGrid>
                <a:gridCol w="1488890"/>
                <a:gridCol w="1445465"/>
                <a:gridCol w="1907360"/>
                <a:gridCol w="1462383"/>
                <a:gridCol w="1907360"/>
              </a:tblGrid>
              <a:tr h="2923592">
                <a:tc>
                  <a:txBody>
                    <a:bodyPr/>
                    <a:lstStyle/>
                    <a:p>
                      <a:pPr marL="18415" indent="-184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 Simple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Perfect </a:t>
                      </a: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30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30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730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899886"/>
            <a:ext cx="8153400" cy="8273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Табличная версия периодической системы на уроках русского языка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Глагольное сказуемое в активном залоге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21685"/>
              </p:ext>
            </p:extLst>
          </p:nvPr>
        </p:nvGraphicFramePr>
        <p:xfrm>
          <a:off x="446312" y="1509583"/>
          <a:ext cx="8153402" cy="5131982"/>
        </p:xfrm>
        <a:graphic>
          <a:graphicData uri="http://schemas.openxmlformats.org/drawingml/2006/table">
            <a:tbl>
              <a:tblPr firstRow="1" firstCol="1" bandRow="1"/>
              <a:tblGrid>
                <a:gridCol w="2507277"/>
                <a:gridCol w="2434149"/>
                <a:gridCol w="3211976"/>
              </a:tblGrid>
              <a:tr h="2923592">
                <a:tc>
                  <a:txBody>
                    <a:bodyPr/>
                    <a:lstStyle/>
                    <a:p>
                      <a:pPr marL="18415" indent="-184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совершенный</a:t>
                      </a:r>
                      <a:r>
                        <a:rPr lang="en-US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написать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3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несовершенный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писать</a:t>
                      </a:r>
                      <a:endParaRPr lang="ru-RU" sz="23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30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настоящее</a:t>
                      </a:r>
                      <a:r>
                        <a:rPr lang="en-US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напишу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пишу</a:t>
                      </a: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30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прошедшее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писал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30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будущее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3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 написать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 писать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21" marR="48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184634" y="6235262"/>
            <a:ext cx="2096814" cy="788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7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93" y="265814"/>
            <a:ext cx="8568559" cy="168635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знания способствуют  развитию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мышления у учащихся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информацию с позиций логики,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выносить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обоснованные суждения, решения и применять полученные результаты как к стандартным, так и нестандартным ситуациям, вопросам и проблемам. Этому процессу присуща открытость новым идеям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1865086"/>
            <a:ext cx="7854950" cy="4840515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развитие критического мышления посредством интерактивного включения учащихся в образовательный процесс.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– осмысление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(принцип человеческого мышления, направляющий его на осмысление и осознание собственных форм и предпосылок).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имеющихся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знания по данной теме или проблеме;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побудить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активной работе на уроке и дома;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новой информации;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осмысление;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уже имеющимися знаниями.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осмысление и обобщение полученной новой информации учащимися;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из учащихся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от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ношения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изучаемо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</a:p>
        </p:txBody>
      </p:sp>
    </p:spTree>
    <p:extLst>
      <p:ext uri="{BB962C8B-B14F-4D97-AF65-F5344CB8AC3E}">
        <p14:creationId xmlns:p14="http://schemas.microsoft.com/office/powerpoint/2010/main" val="9267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429" y="137887"/>
            <a:ext cx="8904513" cy="6647542"/>
          </a:xfrm>
        </p:spPr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914" y="5116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67" y="137887"/>
            <a:ext cx="3152775" cy="4086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429" y="137887"/>
            <a:ext cx="5486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Иванович Менделеев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учёный-энциклопедист: химик,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физикохимик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физик, метролог, экономист, технолог, геолог, метеоролог, нефтяник, педагог, воздухоплаватель, приборостроитель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Санкт-Петербургского университета; член-корреспондент по разряду «физический» Императорской Санкт-Петербургской Академии наук.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известных открытий - периодический закон химических элементов, один из фундаментальных законов мироздания, неотъемлемый для всего естествознания. Автор классического труда «Основы химии».</a:t>
            </a:r>
          </a:p>
        </p:txBody>
      </p:sp>
    </p:spTree>
    <p:extLst>
      <p:ext uri="{BB962C8B-B14F-4D97-AF65-F5344CB8AC3E}">
        <p14:creationId xmlns:p14="http://schemas.microsoft.com/office/powerpoint/2010/main" val="20761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99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развития критического мышления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66" y="984738"/>
            <a:ext cx="8002884" cy="51922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учащихся в образовательном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групповой работы в классе;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общения;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учитель воспринимает все идеи учеников как одинаково ценные;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учащихся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теоретических знаний с практической деятельностью,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конкретными жизненными задачами,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проблем, с которыми дети сталкиваются в реальной жизни;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графических приёмов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12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6343"/>
            <a:ext cx="7886700" cy="532062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нформированность по теме,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изучаемому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актуализации имеющихся знаний и повышения мотивации к изучению нового на стадии “Вызова” с последующим возвратом к материалам на стадии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Рефлексии”.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9" y="856343"/>
            <a:ext cx="2481941" cy="256735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121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“Знаю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Хочу узнать.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Узнал.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87829"/>
            <a:ext cx="7881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Незадолго до своей смерти (1726) Исаак Ньютон написал в своем дневнике: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«Однако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себе я кажусь лишь маленьким мальчиком, который играет на морском берегу и развлекается тем, что время от времени находит красивые ракушки, в то время как великий океан истины расстилается перед ним неисследованный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6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858" y="87085"/>
            <a:ext cx="88537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закон и периодическая система элементов величайшее достижение химической науки, основа современной химии.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своей книги «Основы химии» Д.И.Менделеев писал «Масса веществ есть именно такое свойство его, от которого должны находиться в зависимости все остальные свойства. Поэтому ближе и естественнее искать зависимость между свойствами и сходствами элементов, с одной стороны  и атомными весами с другой».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Предшественники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Доберейнер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Ньюлендс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Мейер и др.) сравнивали только сходные элементы, а поэтому не смогли увидеть периодичность в свойствах элементов и их соединений.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Д.И.Менделеев сравнивал между собой несходные естественные группы элементов (щелочные и щелочноземельные металлы, галогены -неметаллы) и обнаружил периодические изменения свойств элементов с изменением их атомных весов. (переход количественных изменений в качественные).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Открытие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ПЗ и построение ПС элементов явились результатом его длительной и напряженной научной работы.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Менделеев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описывает, свои искания: «...невольно зарождается мысль о том, что между массой и химическими особенностями элементов необходимо должна быть Связь... Искать же что-либо — хотя бы грибов или какую-либо зависимость — нельзя иначе, как смотря и пробуя. Вот я и стал подбирать, написав на отдельных карточках элементы с их атомными весами и коренными свойствами, сходные элементы и близкие атомные веса, что быстро и привело к тому заключению, что свойства элементов стоят в периодической зависимости от их атомного веса...»</a:t>
            </a:r>
          </a:p>
        </p:txBody>
      </p:sp>
    </p:spTree>
    <p:extLst>
      <p:ext uri="{BB962C8B-B14F-4D97-AF65-F5344CB8AC3E}">
        <p14:creationId xmlns:p14="http://schemas.microsoft.com/office/powerpoint/2010/main" val="25757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3431344"/>
            <a:ext cx="5053011" cy="342665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" y="210456"/>
            <a:ext cx="3894083" cy="61430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t="10266" r="8281" b="12171"/>
          <a:stretch/>
        </p:blipFill>
        <p:spPr>
          <a:xfrm>
            <a:off x="4619297" y="8135"/>
            <a:ext cx="4303986" cy="33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4" y="496615"/>
            <a:ext cx="5675586" cy="5927834"/>
          </a:xfrm>
          <a:prstGeom prst="rect">
            <a:avLst/>
          </a:prstGeom>
        </p:spPr>
      </p:pic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" y="496615"/>
            <a:ext cx="3339077" cy="4335515"/>
          </a:xfrm>
        </p:spPr>
      </p:pic>
      <p:sp>
        <p:nvSpPr>
          <p:cNvPr id="2" name="TextBox 1"/>
          <p:cNvSpPr txBox="1"/>
          <p:nvPr/>
        </p:nvSpPr>
        <p:spPr>
          <a:xfrm>
            <a:off x="515257" y="5254171"/>
            <a:ext cx="276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371045"/>
            <a:ext cx="8883774" cy="4428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086" y="370114"/>
            <a:ext cx="80844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система химических элементов 1871г.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 дал следующую формулировку Периодического закона: 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простых тел, а также формы и свойства соединений элементов, а потому и свойства образуемых ими простых и сложных тел, стоят в периодической зависимости от их атомного веса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же Менделеев придал своей периодической таблице вид, ставший классическим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короткопериодный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вариант).</a:t>
            </a:r>
          </a:p>
        </p:txBody>
      </p:sp>
    </p:spTree>
    <p:extLst>
      <p:ext uri="{BB962C8B-B14F-4D97-AF65-F5344CB8AC3E}">
        <p14:creationId xmlns:p14="http://schemas.microsoft.com/office/powerpoint/2010/main" val="27492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200" y="500743"/>
            <a:ext cx="766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Строение атома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428"/>
            <a:ext cx="9144000" cy="5914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Периодический закон – свойства химических элементов , а также формы и свойства соединений элементов находятся в периодической зависимости от заряда ядер их атомов.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(Современная формулировка ПЗ)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8" y="1204686"/>
            <a:ext cx="8824474" cy="5138056"/>
          </a:xfrm>
        </p:spPr>
      </p:pic>
      <p:sp>
        <p:nvSpPr>
          <p:cNvPr id="5" name="TextBox 4"/>
          <p:cNvSpPr txBox="1"/>
          <p:nvPr/>
        </p:nvSpPr>
        <p:spPr>
          <a:xfrm>
            <a:off x="682171" y="355600"/>
            <a:ext cx="799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Длиннопериодная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периодическая система химических элементов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1227</TotalTime>
  <Words>1074</Words>
  <Application>Microsoft Office PowerPoint</Application>
  <PresentationFormat>Экран (4:3)</PresentationFormat>
  <Paragraphs>184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Сектор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знания способствуют  развитию Критического мышления у учащихся способность анализировать информацию с позиций логики, умение выносить обоснованные суждения, решения и применять полученные результаты как к стандартным, так и нестандартным ситуациям, вопросам и проблемам. Этому процессу присуща открытость новым идеям. </vt:lpstr>
      <vt:lpstr>Принципы развития критического мышления</vt:lpstr>
      <vt:lpstr>Прием “Знаю. Хочу узнать. Узнал. “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admin</dc:creator>
  <cp:lastModifiedBy>admin</cp:lastModifiedBy>
  <cp:revision>186</cp:revision>
  <dcterms:created xsi:type="dcterms:W3CDTF">2016-11-28T19:19:46Z</dcterms:created>
  <dcterms:modified xsi:type="dcterms:W3CDTF">2017-01-14T12:51:56Z</dcterms:modified>
</cp:coreProperties>
</file>